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Helvetica World Bold" panose="020B0604020202020204" charset="-128"/>
      <p:regular r:id="rId9"/>
    </p:embeddedFont>
    <p:embeddedFont>
      <p:font typeface="Canva Sans" panose="020B0604020202020204" charset="0"/>
      <p:regular r:id="rId10"/>
    </p:embeddedFont>
    <p:embeddedFont>
      <p:font typeface="Canva Sans Bold" panose="020B0604020202020204" charset="0"/>
      <p:regular r:id="rId11"/>
    </p:embeddedFont>
    <p:embeddedFont>
      <p:font typeface="Glacial Indifference Bold" panose="020B0604020202020204" charset="0"/>
      <p:regular r:id="rId12"/>
    </p:embeddedFont>
    <p:embeddedFont>
      <p:font typeface="IBM Plex Sans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402987-EB04-5A54-A2E0-CDF2F31EC29D}" v="21" dt="2025-04-11T22:02:18.907"/>
    <p1510:client id="{5AABFD4F-79E6-4851-A4CA-5A06576504FD}" v="1" dt="2025-04-11T22:16:48.330"/>
    <p1510:client id="{95603CCA-04E2-E315-B1F2-A0BE52E6E953}" v="1" dt="2025-04-11T22:08:26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4" d="100"/>
          <a:sy n="64" d="100"/>
        </p:scale>
        <p:origin x="178" y="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40033F-58C1-4E4F-BF84-176387D41AB6}" type="datetimeFigureOut">
              <a:rPr lang="en-IN" smtClean="0"/>
              <a:t>12-04-2025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F738F3-4F72-45AB-ABE8-EA5FEB1B6A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5534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F738F3-4F72-45AB-ABE8-EA5FEB1B6A63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2759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F738F3-4F72-45AB-ABE8-EA5FEB1B6A63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378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F738F3-4F72-45AB-ABE8-EA5FEB1B6A63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0181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46425" y="4242966"/>
            <a:ext cx="4932936" cy="5258571"/>
          </a:xfrm>
          <a:custGeom>
            <a:avLst/>
            <a:gdLst/>
            <a:ahLst/>
            <a:cxnLst/>
            <a:rect l="l" t="t" r="r" b="b"/>
            <a:pathLst>
              <a:path w="4932936" h="5258571">
                <a:moveTo>
                  <a:pt x="0" y="0"/>
                </a:moveTo>
                <a:lnTo>
                  <a:pt x="4932936" y="0"/>
                </a:lnTo>
                <a:lnTo>
                  <a:pt x="4932936" y="5258571"/>
                </a:lnTo>
                <a:lnTo>
                  <a:pt x="0" y="52585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88868" y="78414"/>
            <a:ext cx="8832874" cy="99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40"/>
              </a:lnSpc>
            </a:pPr>
            <a:r>
              <a:rPr lang="en-US" sz="685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TEAM-DREAMFLOW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92674" y="5020026"/>
            <a:ext cx="7101341" cy="2841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8075" lvl="1" indent="-434038" algn="l">
              <a:lnSpc>
                <a:spcPts val="5629"/>
              </a:lnSpc>
              <a:buAutoNum type="arabicPeriod"/>
            </a:pPr>
            <a:r>
              <a:rPr lang="en-US" sz="402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Vishal Shukla (Leader)</a:t>
            </a:r>
          </a:p>
          <a:p>
            <a:pPr marL="868075" lvl="1" indent="-434038" algn="l">
              <a:lnSpc>
                <a:spcPts val="5629"/>
              </a:lnSpc>
              <a:buAutoNum type="arabicPeriod"/>
            </a:pPr>
            <a:r>
              <a:rPr lang="en-US" sz="402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Archit Tiwari</a:t>
            </a:r>
          </a:p>
          <a:p>
            <a:pPr marL="868075" lvl="1" indent="-434038" algn="l">
              <a:lnSpc>
                <a:spcPts val="5629"/>
              </a:lnSpc>
              <a:buAutoNum type="arabicPeriod"/>
            </a:pPr>
            <a:r>
              <a:rPr lang="en-US" sz="402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Vidit Jain</a:t>
            </a:r>
          </a:p>
          <a:p>
            <a:pPr marL="868075" lvl="1" indent="-434038" algn="l">
              <a:lnSpc>
                <a:spcPts val="5629"/>
              </a:lnSpc>
              <a:buAutoNum type="arabicPeriod"/>
            </a:pPr>
            <a:r>
              <a:rPr lang="en-US" sz="402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Harshdeep Singh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09600" y="2917231"/>
            <a:ext cx="8928596" cy="6979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29"/>
              </a:lnSpc>
              <a:spcBef>
                <a:spcPct val="0"/>
              </a:spcBef>
            </a:pPr>
            <a:r>
              <a:rPr lang="en-US" sz="4020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Theme</a:t>
            </a:r>
            <a:r>
              <a:rPr lang="en-US" sz="40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-</a:t>
            </a:r>
            <a:r>
              <a:rPr lang="en-US" sz="40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Artificial intelligence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5111" y="3984576"/>
            <a:ext cx="3961567" cy="697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29"/>
              </a:lnSpc>
              <a:spcBef>
                <a:spcPct val="0"/>
              </a:spcBef>
            </a:pPr>
            <a:r>
              <a:rPr lang="en-US" sz="4020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Member Details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48B6D5-135F-350D-23E6-0E57BD7A81B4}"/>
              </a:ext>
            </a:extLst>
          </p:cNvPr>
          <p:cNvSpPr txBox="1"/>
          <p:nvPr/>
        </p:nvSpPr>
        <p:spPr>
          <a:xfrm>
            <a:off x="609600" y="1851760"/>
            <a:ext cx="6367104" cy="763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5629"/>
              </a:lnSpc>
              <a:spcBef>
                <a:spcPct val="0"/>
              </a:spcBef>
            </a:pPr>
            <a:r>
              <a:rPr lang="en-US" sz="4020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Name  </a:t>
            </a:r>
            <a:r>
              <a:rPr lang="en-US" sz="40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-</a:t>
            </a:r>
            <a:r>
              <a:rPr lang="en-US" sz="402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Postify.Ai</a:t>
            </a:r>
            <a:endParaRPr lang="en-US" sz="402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437043" y="610794"/>
            <a:ext cx="68924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6" name="AutoShape 6"/>
          <p:cNvSpPr/>
          <p:nvPr/>
        </p:nvSpPr>
        <p:spPr>
          <a:xfrm>
            <a:off x="534632" y="3654726"/>
            <a:ext cx="59165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7" name="Freeform 7"/>
          <p:cNvSpPr/>
          <p:nvPr/>
        </p:nvSpPr>
        <p:spPr>
          <a:xfrm>
            <a:off x="15149757" y="-810608"/>
            <a:ext cx="3336811" cy="3678616"/>
          </a:xfrm>
          <a:custGeom>
            <a:avLst/>
            <a:gdLst/>
            <a:ahLst/>
            <a:cxnLst/>
            <a:rect l="l" t="t" r="r" b="b"/>
            <a:pathLst>
              <a:path w="3336811" h="3678616">
                <a:moveTo>
                  <a:pt x="0" y="0"/>
                </a:moveTo>
                <a:lnTo>
                  <a:pt x="3336811" y="0"/>
                </a:lnTo>
                <a:lnTo>
                  <a:pt x="3336811" y="3678616"/>
                </a:lnTo>
                <a:lnTo>
                  <a:pt x="0" y="3678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1126289" y="7681858"/>
            <a:ext cx="2252578" cy="2252578"/>
          </a:xfrm>
          <a:custGeom>
            <a:avLst/>
            <a:gdLst/>
            <a:ahLst/>
            <a:cxnLst/>
            <a:rect l="l" t="t" r="r" b="b"/>
            <a:pathLst>
              <a:path w="2252578" h="2252578">
                <a:moveTo>
                  <a:pt x="0" y="0"/>
                </a:moveTo>
                <a:lnTo>
                  <a:pt x="2252578" y="0"/>
                </a:lnTo>
                <a:lnTo>
                  <a:pt x="2252578" y="2252579"/>
                </a:lnTo>
                <a:lnTo>
                  <a:pt x="0" y="2252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126289" y="269481"/>
            <a:ext cx="5507217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b="1" u="sng" spc="-21">
                <a:solidFill>
                  <a:srgbClr val="EEEEEE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PROBLEM STATEMENT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6289" y="1205214"/>
            <a:ext cx="13541932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With the Rapid growth of Social media, businesses and content creators </a:t>
            </a:r>
            <a:r>
              <a:rPr lang="en-US" sz="2499" b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struggle to generate engaging content and maintain a consistent posting schedule.</a:t>
            </a: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Manual content creation and posting can be time-consuming, leading to</a:t>
            </a:r>
            <a:r>
              <a:rPr lang="en-US" sz="2499" b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inefficiencies in social media management</a:t>
            </a: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3715" y="3294364"/>
            <a:ext cx="5507217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b="1" u="sng" spc="-21">
                <a:solidFill>
                  <a:srgbClr val="EEEEEE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Solution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10012" y="4277103"/>
            <a:ext cx="16991198" cy="480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We’ve built an AI-powered content creation platform designed to help individuals and businesses </a:t>
            </a:r>
            <a:r>
              <a:rPr lang="en-US" sz="2499" b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create and publish</a:t>
            </a: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content faster and more efficiently.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Our platform offer Content  Generation for  more than 10+ templates  including social media posts, blogs, YouTube scripts, programming tools and  many more other.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You can effortlessly generate content using our templates and </a:t>
            </a:r>
            <a:r>
              <a:rPr lang="en-US" sz="2499" b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autopost it directly to your social media platforms—all from within our application.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 manual copy-paste—</a:t>
            </a:r>
            <a:r>
              <a:rPr lang="en-US" sz="2499" b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just Generate your content and post it directly in one click.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Enabled users to create  and publish AI-generated Content directly on these platform 5× faster compared to manual workflows, significantly improving productivity.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 also offer an auto-scheduling feature that lets you schedule Generated content to be posted whenever you want—totally hands-free.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644594" y="1028700"/>
            <a:ext cx="6105636" cy="9160269"/>
          </a:xfrm>
          <a:custGeom>
            <a:avLst/>
            <a:gdLst/>
            <a:ahLst/>
            <a:cxnLst/>
            <a:rect l="l" t="t" r="r" b="b"/>
            <a:pathLst>
              <a:path w="6105636" h="9160269">
                <a:moveTo>
                  <a:pt x="0" y="0"/>
                </a:moveTo>
                <a:lnTo>
                  <a:pt x="6105636" y="0"/>
                </a:lnTo>
                <a:lnTo>
                  <a:pt x="6105636" y="9160269"/>
                </a:lnTo>
                <a:lnTo>
                  <a:pt x="0" y="91602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494" t="-3269" b="-326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43013" y="257298"/>
            <a:ext cx="5507217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b="1" u="sng" spc="-21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Work-Flow Diagram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162800" y="863723"/>
            <a:ext cx="10723147" cy="9418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9928" lvl="1" indent="-174964" algn="l">
              <a:lnSpc>
                <a:spcPts val="2269"/>
              </a:lnSpc>
              <a:buFont typeface="Arial"/>
              <a:buChar char="•"/>
            </a:pPr>
            <a:r>
              <a:rPr lang="en-US" sz="16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User Login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The user accesses the application and logs in using their credentials to begin the content creation       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process.</a:t>
            </a:r>
          </a:p>
          <a:p>
            <a:pPr marL="349928" lvl="1" indent="-174964" algn="l">
              <a:lnSpc>
                <a:spcPts val="2269"/>
              </a:lnSpc>
              <a:buFont typeface="Arial"/>
              <a:buChar char="•"/>
            </a:pPr>
            <a:r>
              <a:rPr lang="en-US" sz="16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Select Content Template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The user chooses from a variety of templates, such as for Instagram posts, LinkedIn content, YouTube           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scripts, blogs, or programming tools.</a:t>
            </a:r>
          </a:p>
          <a:p>
            <a:pPr marL="349928" lvl="1" indent="-174964" algn="l">
              <a:lnSpc>
                <a:spcPts val="2269"/>
              </a:lnSpc>
              <a:buFont typeface="Arial"/>
              <a:buChar char="•"/>
            </a:pPr>
            <a:r>
              <a:rPr lang="en-US" sz="16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Generate Content Using AI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With one click, AI models (like Google Gemini) generate high-quality written content based on the selected 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template and any user inputs.</a:t>
            </a:r>
          </a:p>
          <a:p>
            <a:pPr marL="349928" lvl="1" indent="-174964" algn="l">
              <a:lnSpc>
                <a:spcPts val="2269"/>
              </a:lnSpc>
              <a:buFont typeface="Arial"/>
              <a:buChar char="•"/>
            </a:pPr>
            <a:r>
              <a:rPr lang="en-US" sz="16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Edit / Customize Content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The generated content is shown in an editable interface where users can fine-tune the text, images, or   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structure as needed.</a:t>
            </a:r>
          </a:p>
          <a:p>
            <a:pPr marL="349928" lvl="1" indent="-174964" algn="l">
              <a:lnSpc>
                <a:spcPts val="2269"/>
              </a:lnSpc>
              <a:buFont typeface="Arial"/>
              <a:buChar char="•"/>
            </a:pPr>
            <a:r>
              <a:rPr lang="en-US" sz="16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Preview Content Like Actual Post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The platform provides a live preview so users can see exactly how the content will appear on the   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respective platform.</a:t>
            </a:r>
          </a:p>
          <a:p>
            <a:pPr marL="349928" lvl="1" indent="-174964" algn="l">
              <a:lnSpc>
                <a:spcPts val="2269"/>
              </a:lnSpc>
              <a:buFont typeface="Arial"/>
              <a:buChar char="•"/>
            </a:pPr>
            <a:r>
              <a:rPr lang="en-US" sz="16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Choose Any Post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The user selects which content to post immediately or schedule for later from a list of generated/edited 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drafts.</a:t>
            </a:r>
          </a:p>
          <a:p>
            <a:pPr marL="349928" lvl="1" indent="-174964" algn="l">
              <a:lnSpc>
                <a:spcPts val="2269"/>
              </a:lnSpc>
              <a:buFont typeface="Arial"/>
              <a:buChar char="•"/>
            </a:pPr>
            <a:r>
              <a:rPr lang="en-US" sz="16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Post Now (Option 1)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The content is immediately published to the selected social media platform (e.g., Instagram or LinkedIn)   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using the </a:t>
            </a:r>
            <a:r>
              <a:rPr lang="en-US" sz="162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autoposting</a:t>
            </a: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integration.</a:t>
            </a:r>
          </a:p>
          <a:p>
            <a:pPr marL="349928" lvl="1" indent="-174964" algn="l">
              <a:lnSpc>
                <a:spcPts val="2269"/>
              </a:lnSpc>
              <a:buFont typeface="Arial"/>
              <a:buChar char="•"/>
            </a:pPr>
            <a:r>
              <a:rPr lang="en-US" sz="16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Schedule Post (Option 2)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Alternatively, the user can choose to set a future time and date for the post, enabling scheduled  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</a:t>
            </a:r>
            <a:r>
              <a:rPr lang="en-US" sz="162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autoposting</a:t>
            </a: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marL="349928" lvl="1" indent="-174964" algn="l">
              <a:lnSpc>
                <a:spcPts val="2269"/>
              </a:lnSpc>
              <a:buFont typeface="Arial"/>
              <a:buChar char="•"/>
            </a:pPr>
            <a:r>
              <a:rPr lang="en-US" sz="1620" dirty="0" err="1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Autopost</a:t>
            </a:r>
            <a:r>
              <a:rPr lang="en-US" sz="16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 to Social Media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“Post Now,” the content is instantly published via API to the selected platform without any manual   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effort.</a:t>
            </a:r>
          </a:p>
          <a:p>
            <a:pPr marL="349928" lvl="1" indent="-174964" algn="l">
              <a:lnSpc>
                <a:spcPts val="2269"/>
              </a:lnSpc>
              <a:buFont typeface="Arial"/>
              <a:buChar char="•"/>
            </a:pPr>
            <a:r>
              <a:rPr lang="en-US" sz="16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Auto-scheduled Posting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“Schedule Post,” the platform queues the post and publishes it automatically at the scheduled time.</a:t>
            </a:r>
          </a:p>
          <a:p>
            <a:pPr marL="349928" lvl="1" indent="-174964" algn="l">
              <a:lnSpc>
                <a:spcPts val="2269"/>
              </a:lnSpc>
              <a:buFont typeface="Arial"/>
              <a:buChar char="•"/>
            </a:pPr>
            <a:r>
              <a:rPr lang="en-US" sz="1620" dirty="0">
                <a:solidFill>
                  <a:srgbClr val="0CC0DF"/>
                </a:solidFill>
                <a:latin typeface="Canva Sans"/>
                <a:ea typeface="Canva Sans"/>
                <a:cs typeface="Canva Sans"/>
                <a:sym typeface="Canva Sans"/>
              </a:rPr>
              <a:t>Content Published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The content is successfully published on the desired platform, and the user is notified or can view it in   </a:t>
            </a:r>
          </a:p>
          <a:p>
            <a:pPr algn="l">
              <a:lnSpc>
                <a:spcPts val="2269"/>
              </a:lnSpc>
            </a:pPr>
            <a:r>
              <a:rPr lang="en-US" sz="162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their post history.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479236" y="257651"/>
            <a:ext cx="8566149" cy="442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69"/>
              </a:lnSpc>
              <a:spcBef>
                <a:spcPct val="0"/>
              </a:spcBef>
            </a:pPr>
            <a:r>
              <a:rPr lang="en-US" sz="2620" b="1" u="sng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AI-Powered Content Creation &amp; Autoposting System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398934" y="8121798"/>
            <a:ext cx="9010963" cy="1047287"/>
            <a:chOff x="0" y="0"/>
            <a:chExt cx="2874055" cy="3340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74055" cy="334033"/>
            </a:xfrm>
            <a:custGeom>
              <a:avLst/>
              <a:gdLst/>
              <a:ahLst/>
              <a:cxnLst/>
              <a:rect l="l" t="t" r="r" b="b"/>
              <a:pathLst>
                <a:path w="2874055" h="334033">
                  <a:moveTo>
                    <a:pt x="43818" y="0"/>
                  </a:moveTo>
                  <a:lnTo>
                    <a:pt x="2830238" y="0"/>
                  </a:lnTo>
                  <a:cubicBezTo>
                    <a:pt x="2854437" y="0"/>
                    <a:pt x="2874055" y="19618"/>
                    <a:pt x="2874055" y="43818"/>
                  </a:cubicBezTo>
                  <a:lnTo>
                    <a:pt x="2874055" y="290216"/>
                  </a:lnTo>
                  <a:cubicBezTo>
                    <a:pt x="2874055" y="301837"/>
                    <a:pt x="2869439" y="312982"/>
                    <a:pt x="2861221" y="321199"/>
                  </a:cubicBezTo>
                  <a:cubicBezTo>
                    <a:pt x="2853004" y="329417"/>
                    <a:pt x="2841859" y="334033"/>
                    <a:pt x="2830238" y="334033"/>
                  </a:cubicBezTo>
                  <a:lnTo>
                    <a:pt x="43818" y="334033"/>
                  </a:lnTo>
                  <a:cubicBezTo>
                    <a:pt x="32196" y="334033"/>
                    <a:pt x="21051" y="329417"/>
                    <a:pt x="12834" y="321199"/>
                  </a:cubicBezTo>
                  <a:cubicBezTo>
                    <a:pt x="4616" y="312982"/>
                    <a:pt x="0" y="301837"/>
                    <a:pt x="0" y="290216"/>
                  </a:cubicBezTo>
                  <a:lnTo>
                    <a:pt x="0" y="43818"/>
                  </a:lnTo>
                  <a:cubicBezTo>
                    <a:pt x="0" y="19618"/>
                    <a:pt x="19618" y="0"/>
                    <a:pt x="43818" y="0"/>
                  </a:cubicBezTo>
                  <a:close/>
                </a:path>
              </a:pathLst>
            </a:custGeom>
            <a:solidFill>
              <a:srgbClr val="090909"/>
            </a:solidFill>
            <a:ln w="19050" cap="rnd">
              <a:solidFill>
                <a:srgbClr val="0CC0DF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874055" cy="3816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98934" y="6586488"/>
            <a:ext cx="9010963" cy="1068585"/>
            <a:chOff x="0" y="0"/>
            <a:chExt cx="2874055" cy="34082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874055" cy="340826"/>
            </a:xfrm>
            <a:custGeom>
              <a:avLst/>
              <a:gdLst/>
              <a:ahLst/>
              <a:cxnLst/>
              <a:rect l="l" t="t" r="r" b="b"/>
              <a:pathLst>
                <a:path w="2874055" h="340826">
                  <a:moveTo>
                    <a:pt x="43818" y="0"/>
                  </a:moveTo>
                  <a:lnTo>
                    <a:pt x="2830238" y="0"/>
                  </a:lnTo>
                  <a:cubicBezTo>
                    <a:pt x="2854437" y="0"/>
                    <a:pt x="2874055" y="19618"/>
                    <a:pt x="2874055" y="43818"/>
                  </a:cubicBezTo>
                  <a:lnTo>
                    <a:pt x="2874055" y="297009"/>
                  </a:lnTo>
                  <a:cubicBezTo>
                    <a:pt x="2874055" y="321208"/>
                    <a:pt x="2854437" y="340826"/>
                    <a:pt x="2830238" y="340826"/>
                  </a:cubicBezTo>
                  <a:lnTo>
                    <a:pt x="43818" y="340826"/>
                  </a:lnTo>
                  <a:cubicBezTo>
                    <a:pt x="32196" y="340826"/>
                    <a:pt x="21051" y="336210"/>
                    <a:pt x="12834" y="327992"/>
                  </a:cubicBezTo>
                  <a:cubicBezTo>
                    <a:pt x="4616" y="319775"/>
                    <a:pt x="0" y="308630"/>
                    <a:pt x="0" y="297009"/>
                  </a:cubicBezTo>
                  <a:lnTo>
                    <a:pt x="0" y="43818"/>
                  </a:lnTo>
                  <a:cubicBezTo>
                    <a:pt x="0" y="19618"/>
                    <a:pt x="19618" y="0"/>
                    <a:pt x="43818" y="0"/>
                  </a:cubicBezTo>
                  <a:close/>
                </a:path>
              </a:pathLst>
            </a:custGeom>
            <a:solidFill>
              <a:srgbClr val="090909"/>
            </a:solidFill>
            <a:ln w="19050" cap="rnd">
              <a:solidFill>
                <a:srgbClr val="0CC0DF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874055" cy="388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310302" y="4923769"/>
            <a:ext cx="9010963" cy="1175076"/>
            <a:chOff x="0" y="0"/>
            <a:chExt cx="2874055" cy="37479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874055" cy="374792"/>
            </a:xfrm>
            <a:custGeom>
              <a:avLst/>
              <a:gdLst/>
              <a:ahLst/>
              <a:cxnLst/>
              <a:rect l="l" t="t" r="r" b="b"/>
              <a:pathLst>
                <a:path w="2874055" h="374792">
                  <a:moveTo>
                    <a:pt x="43818" y="0"/>
                  </a:moveTo>
                  <a:lnTo>
                    <a:pt x="2830238" y="0"/>
                  </a:lnTo>
                  <a:cubicBezTo>
                    <a:pt x="2854437" y="0"/>
                    <a:pt x="2874055" y="19618"/>
                    <a:pt x="2874055" y="43818"/>
                  </a:cubicBezTo>
                  <a:lnTo>
                    <a:pt x="2874055" y="330974"/>
                  </a:lnTo>
                  <a:cubicBezTo>
                    <a:pt x="2874055" y="342595"/>
                    <a:pt x="2869439" y="353740"/>
                    <a:pt x="2861221" y="361958"/>
                  </a:cubicBezTo>
                  <a:cubicBezTo>
                    <a:pt x="2853004" y="370175"/>
                    <a:pt x="2841859" y="374792"/>
                    <a:pt x="2830238" y="374792"/>
                  </a:cubicBezTo>
                  <a:lnTo>
                    <a:pt x="43818" y="374792"/>
                  </a:lnTo>
                  <a:cubicBezTo>
                    <a:pt x="19618" y="374792"/>
                    <a:pt x="0" y="355174"/>
                    <a:pt x="0" y="330974"/>
                  </a:cubicBezTo>
                  <a:lnTo>
                    <a:pt x="0" y="43818"/>
                  </a:lnTo>
                  <a:cubicBezTo>
                    <a:pt x="0" y="19618"/>
                    <a:pt x="19618" y="0"/>
                    <a:pt x="43818" y="0"/>
                  </a:cubicBezTo>
                  <a:close/>
                </a:path>
              </a:pathLst>
            </a:custGeom>
            <a:solidFill>
              <a:srgbClr val="090909"/>
            </a:solidFill>
            <a:ln w="19050" cap="rnd">
              <a:solidFill>
                <a:srgbClr val="0CC0DF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2874055" cy="4224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21669" y="3120043"/>
            <a:ext cx="9010963" cy="1175076"/>
            <a:chOff x="0" y="0"/>
            <a:chExt cx="2874055" cy="37479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874055" cy="374792"/>
            </a:xfrm>
            <a:custGeom>
              <a:avLst/>
              <a:gdLst/>
              <a:ahLst/>
              <a:cxnLst/>
              <a:rect l="l" t="t" r="r" b="b"/>
              <a:pathLst>
                <a:path w="2874055" h="374792">
                  <a:moveTo>
                    <a:pt x="43818" y="0"/>
                  </a:moveTo>
                  <a:lnTo>
                    <a:pt x="2830238" y="0"/>
                  </a:lnTo>
                  <a:cubicBezTo>
                    <a:pt x="2854437" y="0"/>
                    <a:pt x="2874055" y="19618"/>
                    <a:pt x="2874055" y="43818"/>
                  </a:cubicBezTo>
                  <a:lnTo>
                    <a:pt x="2874055" y="330974"/>
                  </a:lnTo>
                  <a:cubicBezTo>
                    <a:pt x="2874055" y="342595"/>
                    <a:pt x="2869439" y="353740"/>
                    <a:pt x="2861221" y="361958"/>
                  </a:cubicBezTo>
                  <a:cubicBezTo>
                    <a:pt x="2853004" y="370175"/>
                    <a:pt x="2841859" y="374792"/>
                    <a:pt x="2830238" y="374792"/>
                  </a:cubicBezTo>
                  <a:lnTo>
                    <a:pt x="43818" y="374792"/>
                  </a:lnTo>
                  <a:cubicBezTo>
                    <a:pt x="19618" y="374792"/>
                    <a:pt x="0" y="355174"/>
                    <a:pt x="0" y="330974"/>
                  </a:cubicBezTo>
                  <a:lnTo>
                    <a:pt x="0" y="43818"/>
                  </a:lnTo>
                  <a:cubicBezTo>
                    <a:pt x="0" y="19618"/>
                    <a:pt x="19618" y="0"/>
                    <a:pt x="43818" y="0"/>
                  </a:cubicBezTo>
                  <a:close/>
                </a:path>
              </a:pathLst>
            </a:custGeom>
            <a:solidFill>
              <a:srgbClr val="090909"/>
            </a:solidFill>
            <a:ln w="19050" cap="rnd">
              <a:solidFill>
                <a:srgbClr val="0CC0DF"/>
              </a:solidFill>
              <a:prstDash val="solid"/>
              <a:round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2874055" cy="4224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10302" y="1498807"/>
            <a:ext cx="9010963" cy="1335486"/>
            <a:chOff x="0" y="0"/>
            <a:chExt cx="2874055" cy="42595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874055" cy="425954"/>
            </a:xfrm>
            <a:custGeom>
              <a:avLst/>
              <a:gdLst/>
              <a:ahLst/>
              <a:cxnLst/>
              <a:rect l="l" t="t" r="r" b="b"/>
              <a:pathLst>
                <a:path w="2874055" h="425954">
                  <a:moveTo>
                    <a:pt x="43818" y="0"/>
                  </a:moveTo>
                  <a:lnTo>
                    <a:pt x="2830238" y="0"/>
                  </a:lnTo>
                  <a:cubicBezTo>
                    <a:pt x="2854437" y="0"/>
                    <a:pt x="2874055" y="19618"/>
                    <a:pt x="2874055" y="43818"/>
                  </a:cubicBezTo>
                  <a:lnTo>
                    <a:pt x="2874055" y="382137"/>
                  </a:lnTo>
                  <a:cubicBezTo>
                    <a:pt x="2874055" y="406337"/>
                    <a:pt x="2854437" y="425954"/>
                    <a:pt x="2830238" y="425954"/>
                  </a:cubicBezTo>
                  <a:lnTo>
                    <a:pt x="43818" y="425954"/>
                  </a:lnTo>
                  <a:cubicBezTo>
                    <a:pt x="32196" y="425954"/>
                    <a:pt x="21051" y="421338"/>
                    <a:pt x="12834" y="413121"/>
                  </a:cubicBezTo>
                  <a:cubicBezTo>
                    <a:pt x="4616" y="404903"/>
                    <a:pt x="0" y="393758"/>
                    <a:pt x="0" y="382137"/>
                  </a:cubicBezTo>
                  <a:lnTo>
                    <a:pt x="0" y="43818"/>
                  </a:lnTo>
                  <a:cubicBezTo>
                    <a:pt x="0" y="19618"/>
                    <a:pt x="19618" y="0"/>
                    <a:pt x="43818" y="0"/>
                  </a:cubicBezTo>
                  <a:close/>
                </a:path>
              </a:pathLst>
            </a:custGeom>
            <a:solidFill>
              <a:srgbClr val="090909"/>
            </a:solidFill>
            <a:ln w="19050" cap="rnd">
              <a:solidFill>
                <a:srgbClr val="0CC0DF"/>
              </a:solidFill>
              <a:prstDash val="solid"/>
              <a:round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2874055" cy="4735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3116838" y="336685"/>
            <a:ext cx="2780501" cy="59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u="sng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Advantages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10800" y="333022"/>
            <a:ext cx="7696200" cy="587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u="sng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Technology Stack/Dependencies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321265" y="1375341"/>
            <a:ext cx="8966735" cy="7536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1293" lvl="1" indent="-355646" algn="l">
              <a:lnSpc>
                <a:spcPts val="4612"/>
              </a:lnSpc>
              <a:buFont typeface="Arial"/>
              <a:buChar char="•"/>
            </a:pPr>
            <a:r>
              <a:rPr lang="en-US" sz="3294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Framework</a:t>
            </a:r>
            <a:r>
              <a:rPr lang="en-US" sz="3294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Next.js, React, Tailwind CSS</a:t>
            </a:r>
          </a:p>
          <a:p>
            <a:pPr marL="711293" lvl="1" indent="-355646" algn="l">
              <a:lnSpc>
                <a:spcPts val="4612"/>
              </a:lnSpc>
              <a:buFont typeface="Arial"/>
              <a:buChar char="•"/>
            </a:pPr>
            <a:r>
              <a:rPr lang="en-US" sz="3294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Backend</a:t>
            </a:r>
            <a:r>
              <a:rPr lang="en-US" sz="3294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Node.js, Express.js</a:t>
            </a:r>
          </a:p>
          <a:p>
            <a:pPr marL="711293" lvl="1" indent="-355646" algn="l">
              <a:lnSpc>
                <a:spcPts val="4612"/>
              </a:lnSpc>
              <a:buFont typeface="Arial"/>
              <a:buChar char="•"/>
            </a:pPr>
            <a:r>
              <a:rPr lang="en-US" sz="3294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 Models</a:t>
            </a:r>
            <a:r>
              <a:rPr lang="en-US" sz="3294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Gemini-1.5-flash(for text generation), Stable Diffusion(for image generation)</a:t>
            </a:r>
          </a:p>
          <a:p>
            <a:pPr marL="711293" lvl="1" indent="-355646" algn="l">
              <a:lnSpc>
                <a:spcPts val="4612"/>
              </a:lnSpc>
              <a:buFont typeface="Arial"/>
              <a:buChar char="•"/>
            </a:pPr>
            <a:r>
              <a:rPr lang="en-US" sz="3294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Database</a:t>
            </a:r>
            <a:r>
              <a:rPr lang="en-US" sz="3294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MongoDB(</a:t>
            </a:r>
            <a:r>
              <a:rPr lang="en-US" sz="3294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Primsa</a:t>
            </a:r>
            <a:r>
              <a:rPr lang="en-US" sz="3294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ORM)</a:t>
            </a:r>
          </a:p>
          <a:p>
            <a:pPr marL="711293" lvl="1" indent="-355646" algn="l">
              <a:lnSpc>
                <a:spcPts val="4612"/>
              </a:lnSpc>
              <a:buFont typeface="Arial"/>
              <a:buChar char="•"/>
            </a:pPr>
            <a:r>
              <a:rPr lang="en-US" sz="3294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Authentication</a:t>
            </a:r>
            <a:r>
              <a:rPr lang="en-US" sz="3294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Clerk/Auth0</a:t>
            </a:r>
          </a:p>
          <a:p>
            <a:pPr marL="711293" lvl="1" indent="-355646" algn="l">
              <a:lnSpc>
                <a:spcPts val="4612"/>
              </a:lnSpc>
              <a:buFont typeface="Arial"/>
              <a:buChar char="•"/>
            </a:pPr>
            <a:r>
              <a:rPr lang="en-US" sz="3294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Storage</a:t>
            </a:r>
            <a:r>
              <a:rPr lang="en-US" sz="3294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</a:t>
            </a:r>
            <a:r>
              <a:rPr lang="en-US" sz="3294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Cloudinary</a:t>
            </a:r>
            <a:r>
              <a:rPr lang="en-US" sz="3294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(for image hosting)</a:t>
            </a:r>
          </a:p>
          <a:p>
            <a:pPr marL="711293" lvl="1" indent="-355646" algn="l">
              <a:lnSpc>
                <a:spcPts val="4612"/>
              </a:lnSpc>
              <a:buFont typeface="Arial"/>
              <a:buChar char="•"/>
            </a:pPr>
            <a:r>
              <a:rPr lang="en-US" sz="3294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Integration</a:t>
            </a:r>
            <a:r>
              <a:rPr lang="en-US" sz="3294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Meta Graph API (for Instagram auto-posting)</a:t>
            </a:r>
          </a:p>
          <a:p>
            <a:pPr marL="711293" lvl="1" indent="-355646" algn="l">
              <a:lnSpc>
                <a:spcPts val="4612"/>
              </a:lnSpc>
              <a:buFont typeface="Arial"/>
              <a:buChar char="•"/>
            </a:pPr>
            <a:r>
              <a:rPr lang="en-US" sz="3294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Payment </a:t>
            </a:r>
            <a:r>
              <a:rPr lang="en-US" sz="3294" b="1" dirty="0" err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Gateway</a:t>
            </a:r>
            <a:r>
              <a:rPr lang="en-US" sz="3294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:Razopay</a:t>
            </a:r>
            <a:endParaRPr lang="en-US" sz="3294" b="1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711293" lvl="1" indent="-355646" algn="l">
              <a:lnSpc>
                <a:spcPts val="4612"/>
              </a:lnSpc>
              <a:buFont typeface="Arial"/>
              <a:buChar char="•"/>
            </a:pPr>
            <a:r>
              <a:rPr lang="en-US" sz="3294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Ui </a:t>
            </a:r>
            <a:r>
              <a:rPr lang="en-US" sz="3294" b="1" dirty="0" err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Library</a:t>
            </a:r>
            <a:r>
              <a:rPr lang="en-US" sz="3294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:ShadeCn,Lucid</a:t>
            </a:r>
            <a:endParaRPr lang="en-US" sz="3294" b="1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711293" lvl="1" indent="-355646" algn="l">
              <a:lnSpc>
                <a:spcPts val="4612"/>
              </a:lnSpc>
              <a:buFont typeface="Arial"/>
              <a:buChar char="•"/>
            </a:pPr>
            <a:r>
              <a:rPr lang="en-US" sz="3294" b="1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Deployment</a:t>
            </a:r>
            <a:r>
              <a:rPr lang="en-US" sz="3294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</a:t>
            </a:r>
            <a:r>
              <a:rPr lang="en-US" sz="3294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Vercel</a:t>
            </a:r>
            <a:r>
              <a:rPr lang="en-US" sz="3294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/Heroku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98934" y="1544565"/>
            <a:ext cx="8833698" cy="1289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2"/>
              </a:lnSpc>
              <a:spcBef>
                <a:spcPct val="0"/>
              </a:spcBef>
            </a:pPr>
            <a:r>
              <a:rPr lang="en-US" sz="2473" b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Time-Saving Automation</a:t>
            </a:r>
            <a:r>
              <a:rPr lang="en-US" sz="2473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Eliminates the need for manual content creation and posting, allowing users to focus on strategy.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0" y="3262742"/>
            <a:ext cx="9010963" cy="851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2"/>
              </a:lnSpc>
              <a:spcBef>
                <a:spcPct val="0"/>
              </a:spcBef>
            </a:pPr>
            <a:r>
              <a:rPr lang="en-US" sz="2473" b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Enhanced Engagement</a:t>
            </a:r>
            <a:r>
              <a:rPr lang="en-US" sz="2473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AI-generated captions and hashtags improve user engagement and reach.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21669" y="5066468"/>
            <a:ext cx="9010963" cy="851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2"/>
              </a:lnSpc>
              <a:spcBef>
                <a:spcPct val="0"/>
              </a:spcBef>
            </a:pPr>
            <a:r>
              <a:rPr lang="en-US" sz="2473" b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Consistency &amp; Scheduling</a:t>
            </a:r>
            <a:r>
              <a:rPr lang="en-US" sz="2473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Ensures a regular posting schedule, maintaining audience interest.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87566" y="6585542"/>
            <a:ext cx="9010963" cy="851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2"/>
              </a:lnSpc>
              <a:spcBef>
                <a:spcPct val="0"/>
              </a:spcBef>
            </a:pPr>
            <a:r>
              <a:rPr lang="en-US" sz="2473" b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Cost-Effective</a:t>
            </a:r>
            <a:r>
              <a:rPr lang="en-US" sz="2473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Reduces the need for hiring social media managers, making it ideal for small businesses.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04343" y="8181988"/>
            <a:ext cx="8794187" cy="869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0"/>
              </a:lnSpc>
              <a:spcBef>
                <a:spcPct val="0"/>
              </a:spcBef>
            </a:pPr>
            <a:r>
              <a:rPr lang="en-US" sz="2507" b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User-Friendly Interface</a:t>
            </a:r>
            <a:r>
              <a:rPr lang="en-US" sz="2507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Easy-to-use platform requiring minimal technical knowledge.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71277"/>
            <a:ext cx="6318142" cy="10144445"/>
          </a:xfrm>
          <a:custGeom>
            <a:avLst/>
            <a:gdLst/>
            <a:ahLst/>
            <a:cxnLst/>
            <a:rect l="l" t="t" r="r" b="b"/>
            <a:pathLst>
              <a:path w="6318142" h="10144445">
                <a:moveTo>
                  <a:pt x="0" y="0"/>
                </a:moveTo>
                <a:lnTo>
                  <a:pt x="6318142" y="0"/>
                </a:lnTo>
                <a:lnTo>
                  <a:pt x="6318142" y="10144446"/>
                </a:lnTo>
                <a:lnTo>
                  <a:pt x="0" y="101444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059" t="-1140" r="-13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077200" y="712760"/>
            <a:ext cx="9722579" cy="9670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6953" lvl="1" indent="-213476" algn="l">
              <a:lnSpc>
                <a:spcPts val="2768"/>
              </a:lnSpc>
              <a:buFont typeface="Arial"/>
              <a:buChar char="•"/>
            </a:pPr>
            <a:r>
              <a:rPr lang="en-US" sz="1977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User Visits App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</a:t>
            </a: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A user discovers and opens the application via website, app store, or direct    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    link.</a:t>
            </a:r>
          </a:p>
          <a:p>
            <a:pPr marL="426953" lvl="1" indent="-213476" algn="l">
              <a:lnSpc>
                <a:spcPts val="2768"/>
              </a:lnSpc>
              <a:buFont typeface="Arial"/>
              <a:buChar char="•"/>
            </a:pPr>
            <a:r>
              <a:rPr lang="en-US" sz="1977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Creates Account / Logs In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</a:t>
            </a: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The user either registers for a new account or logs in with existing credentials</a:t>
            </a:r>
            <a:r>
              <a:rPr lang="en-US" sz="1977" b="1" u="sng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.</a:t>
            </a:r>
          </a:p>
          <a:p>
            <a:pPr marL="426953" lvl="1" indent="-213476" algn="l">
              <a:lnSpc>
                <a:spcPts val="2768"/>
              </a:lnSpc>
              <a:buFont typeface="Arial"/>
              <a:buChar char="•"/>
            </a:pPr>
            <a:r>
              <a:rPr lang="en-US" sz="1977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Explores Free Credits or Features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    Once logged in, the user accesses the platform with limited free credits or    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    trials to experience the features.</a:t>
            </a:r>
          </a:p>
          <a:p>
            <a:pPr marL="426953" lvl="1" indent="-213476" algn="l">
              <a:lnSpc>
                <a:spcPts val="2768"/>
              </a:lnSpc>
              <a:buFont typeface="Arial"/>
              <a:buChar char="•"/>
            </a:pPr>
            <a:r>
              <a:rPr lang="en-US" sz="1977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Clicks “Upgrade” or “Buy More Credits”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</a:t>
            </a: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Interested in using premium features or needing more credits, the user selects    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    a paid plan.</a:t>
            </a:r>
          </a:p>
          <a:p>
            <a:pPr marL="426953" lvl="1" indent="-213476" algn="l">
              <a:lnSpc>
                <a:spcPts val="2768"/>
              </a:lnSpc>
              <a:buFont typeface="Arial"/>
              <a:buChar char="•"/>
            </a:pPr>
            <a:r>
              <a:rPr lang="en-US" sz="1977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Redirected to </a:t>
            </a:r>
            <a:r>
              <a:rPr lang="en-US" sz="1977" b="1" u="sng" dirty="0" err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Razorpay</a:t>
            </a:r>
            <a:r>
              <a:rPr lang="en-US" sz="1977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Checkout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    The user is seamlessly redirected to </a:t>
            </a:r>
            <a:r>
              <a:rPr lang="en-US" sz="1977" dirty="0" err="1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Razorpay's</a:t>
            </a: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 secure payment gateway.</a:t>
            </a:r>
          </a:p>
          <a:p>
            <a:pPr marL="426953" lvl="1" indent="-213476" algn="l">
              <a:lnSpc>
                <a:spcPts val="2768"/>
              </a:lnSpc>
              <a:buFont typeface="Arial"/>
              <a:buChar char="•"/>
            </a:pPr>
            <a:r>
              <a:rPr lang="en-US" sz="1977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Payment Successful via </a:t>
            </a:r>
            <a:r>
              <a:rPr lang="en-US" sz="1977" b="1" u="sng" dirty="0" err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Razorpay</a:t>
            </a:r>
            <a:endParaRPr lang="en-US" sz="1977" b="1" u="sng" dirty="0">
              <a:solidFill>
                <a:srgbClr val="0CC0D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</a:t>
            </a: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After completing the transaction, </a:t>
            </a:r>
            <a:r>
              <a:rPr lang="en-US" sz="1977" dirty="0" err="1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Razorpay</a:t>
            </a: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 confirms the successful payment.</a:t>
            </a:r>
          </a:p>
          <a:p>
            <a:pPr marL="426953" lvl="1" indent="-213476" algn="l">
              <a:lnSpc>
                <a:spcPts val="2768"/>
              </a:lnSpc>
              <a:buFont typeface="Arial"/>
              <a:buChar char="•"/>
            </a:pPr>
            <a:r>
              <a:rPr lang="en-US" sz="1977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Subscription Activated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</a:t>
            </a: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The backend listens to </a:t>
            </a:r>
            <a:r>
              <a:rPr lang="en-US" sz="1977" dirty="0" err="1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Razorpay</a:t>
            </a: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 webhooks and activates the chosen     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     subscription for the user.</a:t>
            </a:r>
          </a:p>
          <a:p>
            <a:pPr marL="426953" lvl="1" indent="-213476" algn="l">
              <a:lnSpc>
                <a:spcPts val="2768"/>
              </a:lnSpc>
              <a:buFont typeface="Arial"/>
              <a:buChar char="•"/>
            </a:pPr>
            <a:r>
              <a:rPr lang="en-US" sz="1977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Credits Added to User Account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</a:t>
            </a: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The platform automatically adds the appropriate number of credits to the     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    user’s account based on their subscription.</a:t>
            </a:r>
          </a:p>
          <a:p>
            <a:pPr marL="426953" lvl="1" indent="-213476" algn="l">
              <a:lnSpc>
                <a:spcPts val="2768"/>
              </a:lnSpc>
              <a:buFont typeface="Arial"/>
              <a:buChar char="•"/>
            </a:pPr>
            <a:r>
              <a:rPr lang="en-US" sz="1977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Gets Notified When Credits Run Low or Subscription Nears Renewal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</a:t>
            </a: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The user is notified via email or in-app alerts when their credits are about to  </a:t>
            </a:r>
          </a:p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    run out or their plan is nearing expiry.</a:t>
            </a:r>
          </a:p>
          <a:p>
            <a:pPr marL="426953" lvl="1" indent="-213476" algn="l">
              <a:lnSpc>
                <a:spcPts val="2768"/>
              </a:lnSpc>
              <a:buFont typeface="Arial"/>
              <a:buChar char="•"/>
            </a:pPr>
            <a:r>
              <a:rPr lang="en-US" sz="1977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User Renews / Upgrades Plan</a:t>
            </a:r>
          </a:p>
          <a:p>
            <a:pPr marL="213477" lvl="1" algn="l">
              <a:lnSpc>
                <a:spcPts val="2768"/>
              </a:lnSpc>
            </a:pPr>
            <a:r>
              <a:rPr lang="en-US" sz="1977" dirty="0">
                <a:solidFill>
                  <a:srgbClr val="FFFFFF"/>
                </a:solidFill>
                <a:latin typeface="Canva Sans" panose="020B0604020202020204" charset="0"/>
                <a:ea typeface="Canva Sans Bold"/>
                <a:cs typeface="Canva Sans Bold"/>
                <a:sym typeface="Canva Sans Bold"/>
              </a:rPr>
              <a:t>The user is given the option to renew the same plan or upgrade to a higher-tier subscription.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883283" y="66940"/>
            <a:ext cx="10110412" cy="522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9"/>
              </a:lnSpc>
              <a:spcBef>
                <a:spcPct val="0"/>
              </a:spcBef>
            </a:pPr>
            <a:r>
              <a:rPr lang="en-US" sz="3063" b="1" u="sng" dirty="0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Subscription + Credit System with </a:t>
            </a:r>
            <a:r>
              <a:rPr lang="en-US" sz="3063" b="1" u="sng" dirty="0" err="1">
                <a:solidFill>
                  <a:srgbClr val="0CC0D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Razorpay</a:t>
            </a:r>
            <a:endParaRPr lang="en-US" sz="3063" b="1" u="sng" dirty="0">
              <a:solidFill>
                <a:srgbClr val="0CC0D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640272" y="3660555"/>
            <a:ext cx="13007457" cy="2216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662"/>
              </a:lnSpc>
            </a:pPr>
            <a:r>
              <a:rPr lang="en-US" sz="15937" b="1" spc="-557">
                <a:solidFill>
                  <a:srgbClr val="0CC0D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Thankyou !!!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923</Words>
  <Application>Microsoft Office PowerPoint</Application>
  <PresentationFormat>Custom</PresentationFormat>
  <Paragraphs>99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Canva Sans</vt:lpstr>
      <vt:lpstr>Canva Sans Bold</vt:lpstr>
      <vt:lpstr>Helvetica World Bold</vt:lpstr>
      <vt:lpstr>Arial</vt:lpstr>
      <vt:lpstr>Glacial Indifference Bold</vt:lpstr>
      <vt:lpstr>Calibri</vt:lpstr>
      <vt:lpstr>IBM Plex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White Modern Artificial Intelligence Presentation</dc:title>
  <dc:creator>vishal shukla</dc:creator>
  <cp:lastModifiedBy>vishal shukla</cp:lastModifiedBy>
  <cp:revision>8</cp:revision>
  <dcterms:created xsi:type="dcterms:W3CDTF">2006-08-16T00:00:00Z</dcterms:created>
  <dcterms:modified xsi:type="dcterms:W3CDTF">2025-04-11T22:50:07Z</dcterms:modified>
  <dc:identifier>DAGiu_NkZDc</dc:identifier>
</cp:coreProperties>
</file>

<file path=docProps/thumbnail.jpeg>
</file>